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5" r:id="rId1"/>
  </p:sldMasterIdLst>
  <p:notesMasterIdLst>
    <p:notesMasterId r:id="rId11"/>
  </p:notesMasterIdLst>
  <p:handoutMasterIdLst>
    <p:handoutMasterId r:id="rId12"/>
  </p:handoutMasterIdLst>
  <p:sldIdLst>
    <p:sldId id="661" r:id="rId2"/>
    <p:sldId id="662" r:id="rId3"/>
    <p:sldId id="663" r:id="rId4"/>
    <p:sldId id="664" r:id="rId5"/>
    <p:sldId id="665" r:id="rId6"/>
    <p:sldId id="668" r:id="rId7"/>
    <p:sldId id="666" r:id="rId8"/>
    <p:sldId id="667" r:id="rId9"/>
    <p:sldId id="618" r:id="rId10"/>
  </p:sldIdLst>
  <p:sldSz cx="9144000" cy="6858000" type="screen4x3"/>
  <p:notesSz cx="6997700" cy="9283700"/>
  <p:embeddedFontLst>
    <p:embeddedFont>
      <p:font typeface="ＭＳ Ｐゴシック" panose="020B0600070205080204" pitchFamily="34" charset="-128"/>
      <p:regular r:id="rId13"/>
    </p:embeddedFont>
    <p:embeddedFont>
      <p:font typeface="Cambria Math" panose="02040503050406030204" pitchFamily="18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33CC66"/>
    <a:srgbClr val="408000"/>
    <a:srgbClr val="800080"/>
    <a:srgbClr val="00FF00"/>
    <a:srgbClr val="FF0000"/>
    <a:srgbClr val="804000"/>
    <a:srgbClr val="3366FF"/>
    <a:srgbClr val="72BBDC"/>
    <a:srgbClr val="65B5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2" autoAdjust="0"/>
    <p:restoredTop sz="98857" autoAdjust="0"/>
  </p:normalViewPr>
  <p:slideViewPr>
    <p:cSldViewPr snapToGrid="0">
      <p:cViewPr varScale="1">
        <p:scale>
          <a:sx n="108" d="100"/>
          <a:sy n="108" d="100"/>
        </p:scale>
        <p:origin x="-58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13554"/>
    </p:cViewPr>
  </p:sorterViewPr>
  <p:notesViewPr>
    <p:cSldViewPr snapToGrid="0" snapToObjects="1">
      <p:cViewPr varScale="1">
        <p:scale>
          <a:sx n="126" d="100"/>
          <a:sy n="126" d="100"/>
        </p:scale>
        <p:origin x="-2872" y="-104"/>
      </p:cViewPr>
      <p:guideLst>
        <p:guide orient="horz" pos="2924"/>
        <p:guide pos="2204"/>
      </p:guideLst>
    </p:cSldViewPr>
  </p:notesViewPr>
  <p:gridSpacing cx="75895" cy="7589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032177" cy="463343"/>
          </a:xfrm>
          <a:prstGeom prst="rect">
            <a:avLst/>
          </a:prstGeom>
        </p:spPr>
        <p:txBody>
          <a:bodyPr vert="horz" lIns="87996" tIns="43998" rIns="87996" bIns="43998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3132" y="1"/>
            <a:ext cx="3033374" cy="463343"/>
          </a:xfrm>
          <a:prstGeom prst="rect">
            <a:avLst/>
          </a:prstGeom>
        </p:spPr>
        <p:txBody>
          <a:bodyPr vert="horz" lIns="87996" tIns="43998" rIns="87996" bIns="43998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18253"/>
            <a:ext cx="3032177" cy="463343"/>
          </a:xfrm>
          <a:prstGeom prst="rect">
            <a:avLst/>
          </a:prstGeom>
        </p:spPr>
        <p:txBody>
          <a:bodyPr vert="horz" lIns="87996" tIns="43998" rIns="87996" bIns="43998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3132" y="8818253"/>
            <a:ext cx="3033374" cy="463343"/>
          </a:xfrm>
          <a:prstGeom prst="rect">
            <a:avLst/>
          </a:prstGeom>
        </p:spPr>
        <p:txBody>
          <a:bodyPr vert="horz" lIns="87996" tIns="43998" rIns="87996" bIns="43998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5138104-F42C-44E5-8A2E-0509907268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566850"/>
      </p:ext>
    </p:extLst>
  </p:cSld>
  <p:clrMap bg1="lt1" tx1="dk1" bg2="lt2" tx2="dk2" accent1="accent1" accent2="accent2" accent3="accent3" accent4="accent4" accent5="accent5" accent6="accent6" hlink="hlink" folHlink="folHlink"/>
  <p:hf sldNum="0" ftr="0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4329" y="1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7925" y="696913"/>
            <a:ext cx="4641850" cy="3481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021" tIns="46511" rIns="93021" bIns="4651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012" y="4410182"/>
            <a:ext cx="5597681" cy="4176402"/>
          </a:xfrm>
          <a:prstGeom prst="rect">
            <a:avLst/>
          </a:prstGeom>
        </p:spPr>
        <p:txBody>
          <a:bodyPr vert="horz" lIns="93021" tIns="46511" rIns="93021" bIns="46511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18253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4329" y="8818253"/>
            <a:ext cx="3032177" cy="463343"/>
          </a:xfrm>
          <a:prstGeom prst="rect">
            <a:avLst/>
          </a:prstGeom>
        </p:spPr>
        <p:txBody>
          <a:bodyPr vert="horz" lIns="93021" tIns="46511" rIns="93021" bIns="4651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</a:defRPr>
            </a:lvl1pPr>
          </a:lstStyle>
          <a:p>
            <a:pPr>
              <a:defRPr/>
            </a:pPr>
            <a:fld id="{BEB7D61C-4D61-4C5D-BB70-C180D9554E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68936"/>
      </p:ext>
    </p:extLst>
  </p:cSld>
  <p:clrMap bg1="lt1" tx1="dk1" bg2="lt2" tx2="dk2" accent1="accent1" accent2="accent2" accent3="accent3" accent4="accent4" accent5="accent5" accent6="accent6" hlink="hlink" folHlink="folHlink"/>
  <p:hf sldNum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9DC9F2-EBB0-4532-B699-2EFBF0A72E4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92A7EB-DA7D-4FED-93DA-89851A868AC6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DC60D0-A5C9-46E8-A18B-ABA0E38ECBA4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7BB884-C6D9-40CF-86DB-251BE3565FA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975126-9051-443C-8B27-E0ABDF38103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EEB3F7-7179-4ADC-A636-379997CAE6D3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33C34C-1557-425C-A5FE-456087DFEAC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392607-FA32-4904-A299-5BF506D68D3B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A9016D-0903-42C2-80E7-238081AB345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175AD8-A45E-4D4B-9103-9DFA0043CB84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260697-4799-4776-B977-A0B8009C78E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27EB92-91EE-407A-90B5-1D532FDFD75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E8653D-5EBE-4864-99E8-95C9B0FF16E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219C1A-7AEC-4589-9B18-04606DC2BBAB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C79A5-8800-4063-BE46-3410C06CCE5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B514A4-1D3F-42F2-A5A5-C457F4ED23B2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2168F9-894C-4657-AE4F-CC34631535AE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AD65DD-9D27-479A-AA26-73AED15D130C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5A409C-B3BD-4C77-B184-DD8CC871F40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7D2B00-D195-417D-9EFB-5BF8BC9F7D2E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63D434-F91E-4319-A0D0-7153DEAF007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9BD4BD-3884-4041-9BF8-EA8CCF9199F1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331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91E7F36-7D31-403B-A7E5-80BF54D8937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2015-03-05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9627839-44EF-4DBB-865D-69E0DEDB53E6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sz="3600" dirty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Detection of outliers and structural </a:t>
            </a: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breaks</a:t>
            </a:r>
            <a:b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using standardized residuals</a:t>
            </a:r>
            <a:endParaRPr lang="en-US" sz="3600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694592" y="1350959"/>
            <a:ext cx="4290647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 smtClean="0">
                <a:latin typeface="+mj-lt"/>
              </a:rPr>
              <a:t>See the chapter </a:t>
            </a:r>
            <a:r>
              <a:rPr lang="en-US" dirty="0">
                <a:latin typeface="+mj-lt"/>
              </a:rPr>
              <a:t>on outlier and structural break detection in the HWS (MARSS User Guide)</a:t>
            </a:r>
          </a:p>
          <a:p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de Jong, P. and </a:t>
            </a:r>
            <a:r>
              <a:rPr lang="en-US" dirty="0" err="1" smtClean="0">
                <a:latin typeface="+mj-lt"/>
              </a:rPr>
              <a:t>Penzer</a:t>
            </a:r>
            <a:r>
              <a:rPr lang="en-US" dirty="0" smtClean="0">
                <a:latin typeface="+mj-lt"/>
              </a:rPr>
              <a:t>, J. 1998. Diagnosing shocks in time series. Journal of the American Statistical Association 93:796-806.</a:t>
            </a: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Durbin and </a:t>
            </a:r>
            <a:r>
              <a:rPr lang="en-US" dirty="0" err="1" smtClean="0">
                <a:latin typeface="+mj-lt"/>
              </a:rPr>
              <a:t>Koopman</a:t>
            </a:r>
            <a:r>
              <a:rPr lang="en-US" dirty="0" smtClean="0">
                <a:latin typeface="+mj-lt"/>
              </a:rPr>
              <a:t>. 2012. Time series analysis by state-space methods. Chapter 2, Section 12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5362" name="Picture 2" descr="http://ecx.images-amazon.com/images/I/41L3mfnocbL._SY344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105" y="1931771"/>
            <a:ext cx="2473325" cy="376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868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Back to the Nile River data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296" y="1373431"/>
            <a:ext cx="4152900" cy="486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156" y="2270613"/>
            <a:ext cx="3944782" cy="3374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8104" y="2096964"/>
            <a:ext cx="2059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River flow by year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162258" y="1289592"/>
            <a:ext cx="2662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Three different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453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Observation outlier detection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296" y="1373430"/>
            <a:ext cx="4152900" cy="486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162258" y="1289592"/>
            <a:ext cx="2662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Three different models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98342" y="1544624"/>
            <a:ext cx="3552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 outlier: observation (data) at time t is different than what you would expect given the model.</a:t>
            </a:r>
            <a:endParaRPr 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916" y="3444240"/>
            <a:ext cx="2438400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27025" y="3074908"/>
            <a:ext cx="409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obs. residual = data – fitted value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27024" y="4921934"/>
            <a:ext cx="4092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standardize by the estimated variance and get a t-distributed standardized residual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6227" y="6034018"/>
            <a:ext cx="7830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This idea hinges on v(t) being normal so that means it hinges on the model being able to fit the data (= put a line through the data)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2714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Observation residual in the context of state-space models</a:t>
            </a:r>
            <a:endParaRPr lang="en-US" sz="3600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013" y="1430411"/>
            <a:ext cx="2438400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27025" y="3062158"/>
            <a:ext cx="409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obs. residual = data – fitted value</a:t>
            </a:r>
            <a:endParaRPr 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3455" y="1963322"/>
            <a:ext cx="3838133" cy="2941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292969" y="1430411"/>
            <a:ext cx="29893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a linear regression, ‘fitted y’ is easy.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H="1" flipV="1">
            <a:off x="6145820" y="2294792"/>
            <a:ext cx="0" cy="246185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445369" y="4921934"/>
            <a:ext cx="29893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a state-space model, there isn’t one ‘fitted y’.  ‘fitted y’ has a distribution.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150498" y="3631223"/>
                <a:ext cx="1805430" cy="407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/>
                            </a:rPr>
                            <m:t>𝑡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|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𝑇</m:t>
                          </m:r>
                        </m:sub>
                      </m:sSub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/>
                            </a:rPr>
                            <m:t>Z</m:t>
                          </m:r>
                        </m:e>
                      </m:acc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𝑡</m:t>
                          </m:r>
                          <m:r>
                            <a:rPr lang="en-US" i="1">
                              <a:latin typeface="Cambria Math"/>
                            </a:rPr>
                            <m:t>|</m:t>
                          </m:r>
                          <m:r>
                            <a:rPr lang="en-US" i="1">
                              <a:latin typeface="Cambria Math"/>
                            </a:rPr>
                            <m:t>𝑇</m:t>
                          </m:r>
                        </m:sub>
                      </m:sSub>
                      <m:r>
                        <a:rPr lang="en-US" b="0" i="0" smtClean="0">
                          <a:latin typeface="Cambria Math"/>
                        </a:rPr>
                        <m:t>+</m:t>
                      </m:r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accPr>
                        <m:e>
                          <m:r>
                            <m:rPr>
                              <m:nor/>
                            </m:rPr>
                            <a:rPr lang="en-US" b="0" i="0" smtClean="0">
                              <a:latin typeface="Cambria Math"/>
                            </a:rPr>
                            <m:t>a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0498" y="3631223"/>
                <a:ext cx="1805430" cy="407997"/>
              </a:xfrm>
              <a:prstGeom prst="rect">
                <a:avLst/>
              </a:prstGeom>
              <a:blipFill rotWithShape="1">
                <a:blip r:embed="rId5"/>
                <a:stretch>
                  <a:fillRect t="-1493" r="-13514" b="-89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/>
          <p:cNvSpPr txBox="1"/>
          <p:nvPr/>
        </p:nvSpPr>
        <p:spPr>
          <a:xfrm>
            <a:off x="327025" y="4331181"/>
            <a:ext cx="40922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you need to standardize by the variance of that, which is a bit hairy but algorithms for computing it are worked out.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6702521" y="4202228"/>
            <a:ext cx="0" cy="352187"/>
          </a:xfrm>
          <a:prstGeom prst="line">
            <a:avLst/>
          </a:prstGeom>
          <a:ln w="349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12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567" y="486507"/>
            <a:ext cx="6581775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220" y="1781907"/>
            <a:ext cx="4721834" cy="4544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val 1"/>
          <p:cNvSpPr/>
          <p:nvPr/>
        </p:nvSpPr>
        <p:spPr>
          <a:xfrm>
            <a:off x="4400368" y="5671038"/>
            <a:ext cx="365063" cy="342900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552767" y="5093676"/>
            <a:ext cx="365063" cy="342900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26236" y="5074626"/>
            <a:ext cx="365063" cy="342900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53914" y="2785352"/>
            <a:ext cx="18551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Note, the standard concerns regarding setting test levels for multiple tests exist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44270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“Structural </a:t>
            </a: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break </a:t>
            </a: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detection”</a:t>
            </a: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/>
            </a:r>
            <a:b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aka testing state outliers</a:t>
            </a:r>
            <a:endParaRPr lang="en-US" sz="3600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0866" y="1479602"/>
            <a:ext cx="78307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Idea is to test whether observed changes in the stochastic </a:t>
            </a:r>
            <a:r>
              <a:rPr lang="en-US" i="1" dirty="0" smtClean="0"/>
              <a:t>state (in this example level) </a:t>
            </a:r>
            <a:r>
              <a:rPr lang="en-US" i="1" dirty="0" smtClean="0"/>
              <a:t>were more unusual than you would expect given the estimated MAR model for the state.</a:t>
            </a:r>
            <a:endParaRPr lang="en-US" i="1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39" y="2906224"/>
            <a:ext cx="8115300" cy="341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H="1">
            <a:off x="3675185" y="2488223"/>
            <a:ext cx="764930" cy="1490295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088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“Structural </a:t>
            </a: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break </a:t>
            </a: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detection”</a:t>
            </a: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/>
            </a:r>
            <a:b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</a:br>
            <a:r>
              <a:rPr lang="en-US" sz="3600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aka testing state outliers</a:t>
            </a:r>
            <a:endParaRPr lang="en-US" sz="3600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296" y="1373430"/>
            <a:ext cx="4152900" cy="486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162258" y="1289592"/>
            <a:ext cx="2662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Three different models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76228" y="1544624"/>
            <a:ext cx="37747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State outlier: estimated state at time t+1 is different than what you would expect given the model.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27025" y="2738401"/>
            <a:ext cx="4092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state. residual =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27023" y="4693334"/>
            <a:ext cx="40922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standardize by the estimated variance and get a t-distributed standardized residual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76227" y="6034018"/>
            <a:ext cx="7830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Again this idea hinges on w(t) being normal so that means it hinges on the model being able to fit the data (= put a line through the data)</a:t>
            </a:r>
            <a:endParaRPr lang="en-US" i="1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904" y="3208458"/>
            <a:ext cx="2857500" cy="139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Connector 2"/>
          <p:cNvCxnSpPr/>
          <p:nvPr/>
        </p:nvCxnSpPr>
        <p:spPr>
          <a:xfrm flipH="1">
            <a:off x="4923692" y="1474258"/>
            <a:ext cx="3042139" cy="3028134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4572000" y="1544624"/>
            <a:ext cx="3622431" cy="295776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714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432" y="1781907"/>
            <a:ext cx="4934931" cy="4618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567" y="486507"/>
            <a:ext cx="6581775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val 1"/>
          <p:cNvSpPr/>
          <p:nvPr/>
        </p:nvSpPr>
        <p:spPr>
          <a:xfrm>
            <a:off x="3732153" y="5417526"/>
            <a:ext cx="365063" cy="342900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53914" y="2785352"/>
            <a:ext cx="18551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Note, the standard concerns regarding setting test levels for multiple tests exist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99679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/>
            <a:r>
              <a:rPr lang="en-US" dirty="0" smtClean="0">
                <a:solidFill>
                  <a:schemeClr val="tx2"/>
                </a:solidFill>
                <a:latin typeface="Calibri" charset="0"/>
                <a:ea typeface="ＭＳ Ｐゴシック" charset="0"/>
                <a:cs typeface="ＭＳ Ｐゴシック" charset="0"/>
              </a:rPr>
              <a:t>Summary</a:t>
            </a:r>
            <a:endParaRPr lang="en-US" dirty="0">
              <a:solidFill>
                <a:schemeClr val="tx2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747" name="TextBox 5"/>
          <p:cNvSpPr txBox="1">
            <a:spLocks noChangeArrowheads="1"/>
          </p:cNvSpPr>
          <p:nvPr/>
        </p:nvSpPr>
        <p:spPr bwMode="auto">
          <a:xfrm>
            <a:off x="1379754" y="1649898"/>
            <a:ext cx="6384493" cy="2908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71450" indent="-1714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Residual analysis is a diagnostic tool to look for </a:t>
            </a:r>
            <a:r>
              <a:rPr lang="en-US" dirty="0" smtClean="0">
                <a:latin typeface="Calibri" charset="0"/>
              </a:rPr>
              <a:t>observation </a:t>
            </a:r>
            <a:r>
              <a:rPr lang="en-US" smtClean="0">
                <a:latin typeface="Calibri" charset="0"/>
              </a:rPr>
              <a:t>or state </a:t>
            </a:r>
            <a:r>
              <a:rPr lang="en-US" smtClean="0">
                <a:latin typeface="Calibri" charset="0"/>
              </a:rPr>
              <a:t>outliers </a:t>
            </a:r>
            <a:r>
              <a:rPr lang="en-US" dirty="0" smtClean="0">
                <a:latin typeface="Calibri" charset="0"/>
              </a:rPr>
              <a:t>and evidence of times when the underlying model is violated, but there is no cause involved.</a:t>
            </a:r>
          </a:p>
          <a:p>
            <a:pPr marL="288925" indent="-288925" eaLnBrk="1" hangingPunct="1">
              <a:spcAft>
                <a:spcPts val="1800"/>
              </a:spcAft>
              <a:buFont typeface="Arial" charset="0"/>
              <a:buChar char="•"/>
            </a:pPr>
            <a:r>
              <a:rPr lang="en-US" dirty="0" smtClean="0">
                <a:latin typeface="Calibri" charset="0"/>
              </a:rPr>
              <a:t>Intervention analysis is more suited to a mechanistic analysis of changes/breaks that may or may not have occurred.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327025" y="1119188"/>
            <a:ext cx="8489950" cy="44450"/>
          </a:xfrm>
          <a:prstGeom prst="rect">
            <a:avLst/>
          </a:prstGeom>
          <a:gradFill rotWithShape="1">
            <a:gsLst>
              <a:gs pos="0">
                <a:srgbClr val="9AB5E4"/>
              </a:gs>
              <a:gs pos="50000">
                <a:srgbClr val="C2D1ED"/>
              </a:gs>
              <a:gs pos="100000">
                <a:srgbClr val="E1E8F5"/>
              </a:gs>
            </a:gsLst>
            <a:lin ang="0" scaled="1"/>
          </a:gradFill>
          <a:ln w="25400">
            <a:noFill/>
            <a:miter lim="800000"/>
            <a:headEnd/>
            <a:tailEnd/>
          </a:ln>
          <a:effectLst>
            <a:outerShdw blurRad="63500" dist="38100" dir="2700000" algn="tl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1011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37975</TotalTime>
  <Words>435</Words>
  <Application>Microsoft Office PowerPoint</Application>
  <PresentationFormat>On-screen Show (4:3)</PresentationFormat>
  <Paragraphs>34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ＭＳ Ｐゴシック</vt:lpstr>
      <vt:lpstr>Cambria Math</vt:lpstr>
      <vt:lpstr>Calibri</vt:lpstr>
      <vt:lpstr>1_Office Theme</vt:lpstr>
      <vt:lpstr>Detection of outliers and structural breaks using standardized residuals</vt:lpstr>
      <vt:lpstr>Back to the Nile River data</vt:lpstr>
      <vt:lpstr>Observation outlier detection</vt:lpstr>
      <vt:lpstr>Observation residual in the context of state-space models</vt:lpstr>
      <vt:lpstr>PowerPoint Presentation</vt:lpstr>
      <vt:lpstr>“Structural break detection” aka testing state outliers</vt:lpstr>
      <vt:lpstr>“Structural break detection” aka testing state outliers</vt:lpstr>
      <vt:lpstr>PowerPoint Presentation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Evaluating large-scale effects of hatchery supplementation on Chinook salmon from the Snake River</dc:title>
  <dc:creator/>
  <cp:lastModifiedBy>Eli Holmes</cp:lastModifiedBy>
  <cp:revision>1857</cp:revision>
  <dcterms:created xsi:type="dcterms:W3CDTF">2007-07-25T21:52:10Z</dcterms:created>
  <dcterms:modified xsi:type="dcterms:W3CDTF">2015-03-05T20:04:18Z</dcterms:modified>
</cp:coreProperties>
</file>